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75" r:id="rId17"/>
    <p:sldId id="35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72" r:id="rId32"/>
    <p:sldId id="290" r:id="rId33"/>
    <p:sldId id="269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300" r:id="rId42"/>
    <p:sldId id="297" r:id="rId43"/>
    <p:sldId id="303" r:id="rId44"/>
    <p:sldId id="304" r:id="rId45"/>
    <p:sldId id="306" r:id="rId46"/>
    <p:sldId id="307" r:id="rId47"/>
    <p:sldId id="309" r:id="rId48"/>
    <p:sldId id="311" r:id="rId49"/>
    <p:sldId id="312" r:id="rId50"/>
    <p:sldId id="313" r:id="rId51"/>
    <p:sldId id="323" r:id="rId52"/>
    <p:sldId id="324" r:id="rId53"/>
    <p:sldId id="308" r:id="rId54"/>
    <p:sldId id="351" r:id="rId55"/>
    <p:sldId id="316" r:id="rId56"/>
    <p:sldId id="317" r:id="rId57"/>
    <p:sldId id="318" r:id="rId58"/>
    <p:sldId id="320" r:id="rId59"/>
    <p:sldId id="319" r:id="rId60"/>
    <p:sldId id="321" r:id="rId61"/>
    <p:sldId id="322" r:id="rId62"/>
    <p:sldId id="325" r:id="rId63"/>
    <p:sldId id="326" r:id="rId64"/>
    <p:sldId id="352" r:id="rId65"/>
    <p:sldId id="327" r:id="rId66"/>
    <p:sldId id="328" r:id="rId67"/>
    <p:sldId id="329" r:id="rId68"/>
    <p:sldId id="305" r:id="rId69"/>
    <p:sldId id="330" r:id="rId70"/>
    <p:sldId id="301" r:id="rId71"/>
    <p:sldId id="332" r:id="rId72"/>
    <p:sldId id="331" r:id="rId73"/>
    <p:sldId id="333" r:id="rId74"/>
    <p:sldId id="335" r:id="rId75"/>
    <p:sldId id="337" r:id="rId76"/>
    <p:sldId id="354" r:id="rId77"/>
    <p:sldId id="336" r:id="rId78"/>
    <p:sldId id="355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Kumar" userId="a5375871a7f1d652" providerId="LiveId" clId="{41453CF0-EFA7-48FF-8D60-4C264B82C472}"/>
    <pc:docChg chg="modSld">
      <pc:chgData name="Abhishek Kumar" userId="a5375871a7f1d652" providerId="LiveId" clId="{41453CF0-EFA7-48FF-8D60-4C264B82C472}" dt="2023-05-21T10:09:00.389" v="0" actId="20577"/>
      <pc:docMkLst>
        <pc:docMk/>
      </pc:docMkLst>
      <pc:sldChg chg="modSp mod">
        <pc:chgData name="Abhishek Kumar" userId="a5375871a7f1d652" providerId="LiveId" clId="{41453CF0-EFA7-48FF-8D60-4C264B82C472}" dt="2023-05-21T10:09:00.389" v="0" actId="20577"/>
        <pc:sldMkLst>
          <pc:docMk/>
          <pc:sldMk cId="954669587" sldId="337"/>
        </pc:sldMkLst>
        <pc:spChg chg="mod">
          <ac:chgData name="Abhishek Kumar" userId="a5375871a7f1d652" providerId="LiveId" clId="{41453CF0-EFA7-48FF-8D60-4C264B82C472}" dt="2023-05-21T10:09:00.389" v="0" actId="20577"/>
          <ac:spMkLst>
            <pc:docMk/>
            <pc:sldMk cId="954669587" sldId="33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54E5-E389-47D9-9761-0E848BC395E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F3A5-2467-4C77-A44A-A3F9C6C22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DB162FD-E124-4AD8-B4FD-22910AFDEE16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CF9-8996-48DD-9BEA-8EE2562FCE9C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CAA2-7234-4DFD-96DB-ABEE3F477DEF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0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25F1-CA6B-4226-86D6-349E9AC651D9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502E8-F237-4C5E-9822-4244930E1113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15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9D7B-0754-41FF-AEC6-2CA75BFDB332}" type="datetime1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1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00417-361B-4D89-90F3-9F28E710925A}" type="datetime1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29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345B-94A4-4116-8709-8B1C8260C3A2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8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79FD-0F12-4165-A3E8-AB6925B3CECC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3D3F-71B1-4BDC-9487-DC657F6D9348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5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E7C-447C-4647-BE35-D95D18D02A24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7FC98-A57F-4989-B65C-8B33C7D7CC54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6172-D475-4D0E-A711-310DC06AEEDE}" type="datetime1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8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2E6D-6CBD-403C-9D78-0A836A1E0825}" type="datetime1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F0ED-5E3E-49EB-A2CA-FED908558E82}" type="datetime1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8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6EBA-2516-421C-8B42-E18FC1CF3091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2CD5-87F1-4F3E-A99E-A67F2AE7FB9C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1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F493AD0-0CC0-4942-B0E7-F52DE77EF168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4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Abdul </a:t>
            </a:r>
            <a:r>
              <a:rPr lang="en-US" dirty="0" err="1"/>
              <a:t>Haseeb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3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/>
              <a:t>Sequential Access:</a:t>
            </a:r>
          </a:p>
          <a:p>
            <a:pPr lvl="1"/>
            <a:r>
              <a:rPr lang="en-US" sz="2800" dirty="0"/>
              <a:t>When ever an access request is made:</a:t>
            </a:r>
          </a:p>
          <a:p>
            <a:pPr lvl="2"/>
            <a:r>
              <a:rPr lang="en-US" sz="2400" dirty="0"/>
              <a:t>Memory is searched linearly in sequential fashion</a:t>
            </a:r>
          </a:p>
          <a:p>
            <a:pPr lvl="2"/>
            <a:r>
              <a:rPr lang="en-US" sz="2400" dirty="0"/>
              <a:t>Search is started from the first memory location</a:t>
            </a:r>
          </a:p>
          <a:p>
            <a:pPr lvl="2"/>
            <a:r>
              <a:rPr lang="en-US" sz="2400" dirty="0"/>
              <a:t>Incremented by moving one step ahead at a time, until desired location is found</a:t>
            </a:r>
          </a:p>
          <a:p>
            <a:pPr lvl="2"/>
            <a:r>
              <a:rPr lang="en-US" sz="2400" dirty="0"/>
              <a:t>Simple but slow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80967"/>
              </p:ext>
            </p:extLst>
          </p:nvPr>
        </p:nvGraphicFramePr>
        <p:xfrm>
          <a:off x="10015161" y="2871856"/>
          <a:ext cx="151295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956">
                  <a:extLst>
                    <a:ext uri="{9D8B030D-6E8A-4147-A177-3AD203B41FA5}">
                      <a16:colId xmlns:a16="http://schemas.microsoft.com/office/drawing/2014/main" val="3679737583"/>
                    </a:ext>
                  </a:extLst>
                </a:gridCol>
              </a:tblGrid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86180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616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91333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32646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96507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5741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40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Random Access:</a:t>
            </a:r>
          </a:p>
          <a:p>
            <a:pPr lvl="1"/>
            <a:r>
              <a:rPr lang="en-US" sz="2600" dirty="0"/>
              <a:t>Data present at any location can be accessed directly</a:t>
            </a:r>
          </a:p>
          <a:p>
            <a:pPr lvl="1"/>
            <a:r>
              <a:rPr lang="en-US" sz="2600" dirty="0"/>
              <a:t>Time to access any memory location is same</a:t>
            </a:r>
          </a:p>
          <a:p>
            <a:pPr lvl="1"/>
            <a:r>
              <a:rPr lang="en-US" sz="2600" dirty="0"/>
              <a:t>Faster way to retrieve the data</a:t>
            </a:r>
          </a:p>
          <a:p>
            <a:pPr lvl="1"/>
            <a:r>
              <a:rPr lang="en-US" sz="2600" dirty="0"/>
              <a:t>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80967"/>
              </p:ext>
            </p:extLst>
          </p:nvPr>
        </p:nvGraphicFramePr>
        <p:xfrm>
          <a:off x="10015161" y="2871856"/>
          <a:ext cx="151295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956">
                  <a:extLst>
                    <a:ext uri="{9D8B030D-6E8A-4147-A177-3AD203B41FA5}">
                      <a16:colId xmlns:a16="http://schemas.microsoft.com/office/drawing/2014/main" val="3679737583"/>
                    </a:ext>
                  </a:extLst>
                </a:gridCol>
              </a:tblGrid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86180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616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91333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32646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96507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5741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2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600" b="1" dirty="0"/>
              <a:t>Direct Access:</a:t>
            </a:r>
          </a:p>
          <a:p>
            <a:pPr lvl="1"/>
            <a:r>
              <a:rPr lang="en-US" sz="3400" dirty="0"/>
              <a:t>Memory divided into blocks (multiple memory locations),used by magnetic and optical discs</a:t>
            </a:r>
          </a:p>
          <a:p>
            <a:pPr lvl="1"/>
            <a:r>
              <a:rPr lang="en-US" sz="3400" b="1" dirty="0"/>
              <a:t>Like Random access:</a:t>
            </a:r>
          </a:p>
          <a:p>
            <a:pPr lvl="2"/>
            <a:r>
              <a:rPr lang="en-US" sz="3200" dirty="0"/>
              <a:t>Blocks can be accessed randomly, so block access time is same</a:t>
            </a:r>
          </a:p>
          <a:p>
            <a:pPr lvl="1"/>
            <a:r>
              <a:rPr lang="en-US" sz="3400" b="1" dirty="0"/>
              <a:t>Unlike Random Access:</a:t>
            </a:r>
          </a:p>
          <a:p>
            <a:pPr lvl="2"/>
            <a:r>
              <a:rPr lang="en-US" sz="3200" dirty="0"/>
              <a:t>But time taken to access a memory location A is different as compared to accessing a memory location J:</a:t>
            </a:r>
          </a:p>
          <a:p>
            <a:pPr lvl="3"/>
            <a:r>
              <a:rPr lang="en-US" sz="3000" dirty="0"/>
              <a:t>Sequential access inside the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35723"/>
              </p:ext>
            </p:extLst>
          </p:nvPr>
        </p:nvGraphicFramePr>
        <p:xfrm>
          <a:off x="10771639" y="2315817"/>
          <a:ext cx="105575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57">
                  <a:extLst>
                    <a:ext uri="{9D8B030D-6E8A-4147-A177-3AD203B41FA5}">
                      <a16:colId xmlns:a16="http://schemas.microsoft.com/office/drawing/2014/main" val="241663149"/>
                    </a:ext>
                  </a:extLst>
                </a:gridCol>
              </a:tblGrid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0223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256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86604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14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79875"/>
              </p:ext>
            </p:extLst>
          </p:nvPr>
        </p:nvGraphicFramePr>
        <p:xfrm>
          <a:off x="10771639" y="3879574"/>
          <a:ext cx="105575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57">
                  <a:extLst>
                    <a:ext uri="{9D8B030D-6E8A-4147-A177-3AD203B41FA5}">
                      <a16:colId xmlns:a16="http://schemas.microsoft.com/office/drawing/2014/main" val="241663149"/>
                    </a:ext>
                  </a:extLst>
                </a:gridCol>
              </a:tblGrid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256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86604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14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8737"/>
              </p:ext>
            </p:extLst>
          </p:nvPr>
        </p:nvGraphicFramePr>
        <p:xfrm>
          <a:off x="10771639" y="5077571"/>
          <a:ext cx="105575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57">
                  <a:extLst>
                    <a:ext uri="{9D8B030D-6E8A-4147-A177-3AD203B41FA5}">
                      <a16:colId xmlns:a16="http://schemas.microsoft.com/office/drawing/2014/main" val="241663149"/>
                    </a:ext>
                  </a:extLst>
                </a:gridCol>
              </a:tblGrid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256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86604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14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309974" y="1977887"/>
            <a:ext cx="461665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/>
              <a:t>Block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09974" y="3378123"/>
            <a:ext cx="461665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/>
              <a:t>Block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16019" y="4592022"/>
            <a:ext cx="461665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/>
              <a:t>Block 3</a:t>
            </a:r>
          </a:p>
        </p:txBody>
      </p:sp>
    </p:spTree>
    <p:extLst>
      <p:ext uri="{BB962C8B-B14F-4D97-AF65-F5344CB8AC3E}">
        <p14:creationId xmlns:p14="http://schemas.microsoft.com/office/powerpoint/2010/main" val="106082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Performance:</a:t>
            </a:r>
          </a:p>
          <a:p>
            <a:pPr lvl="1"/>
            <a:r>
              <a:rPr lang="en-US" sz="2400" dirty="0"/>
              <a:t>Very important for user</a:t>
            </a:r>
          </a:p>
          <a:p>
            <a:pPr lvl="1"/>
            <a:r>
              <a:rPr lang="en-US" sz="2400" dirty="0"/>
              <a:t>Parameters for performance:</a:t>
            </a:r>
          </a:p>
          <a:p>
            <a:pPr lvl="2"/>
            <a:r>
              <a:rPr lang="en-US" sz="2400" dirty="0"/>
              <a:t>Access Time (latency)</a:t>
            </a:r>
          </a:p>
          <a:p>
            <a:pPr lvl="2"/>
            <a:r>
              <a:rPr lang="en-US" sz="2400" dirty="0"/>
              <a:t>Memory cycle time</a:t>
            </a:r>
          </a:p>
          <a:p>
            <a:pPr lvl="2"/>
            <a:r>
              <a:rPr lang="en-US" sz="2400" dirty="0"/>
              <a:t>Transfer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/>
              <a:t>Access Time:</a:t>
            </a:r>
          </a:p>
          <a:p>
            <a:pPr lvl="1"/>
            <a:r>
              <a:rPr lang="en-US" sz="2600" b="1" dirty="0"/>
              <a:t>For Random Access Memory:</a:t>
            </a:r>
          </a:p>
          <a:p>
            <a:pPr lvl="2"/>
            <a:r>
              <a:rPr lang="en-US" sz="1900" dirty="0"/>
              <a:t>Time taken for a read or write operation</a:t>
            </a:r>
          </a:p>
          <a:p>
            <a:pPr lvl="2"/>
            <a:r>
              <a:rPr lang="en-US" sz="1900" dirty="0"/>
              <a:t>Time from the instant that an address is presented to the time instant the data is stored or made available for use</a:t>
            </a:r>
          </a:p>
          <a:p>
            <a:pPr marL="457200" lvl="1" indent="0">
              <a:buNone/>
            </a:pPr>
            <a:endParaRPr lang="en-US" sz="2600" b="1" dirty="0"/>
          </a:p>
          <a:p>
            <a:pPr lvl="1"/>
            <a:r>
              <a:rPr lang="en-US" sz="2600" b="1" dirty="0"/>
              <a:t>For Non-Random Access Memory:</a:t>
            </a:r>
          </a:p>
          <a:p>
            <a:pPr lvl="2"/>
            <a:r>
              <a:rPr lang="en-US" sz="1900" dirty="0"/>
              <a:t>Time to position read-write mechanism at desired location</a:t>
            </a:r>
          </a:p>
          <a:p>
            <a:endParaRPr lang="en-US" sz="3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Memory Cycle Time:</a:t>
            </a:r>
          </a:p>
          <a:p>
            <a:pPr lvl="1"/>
            <a:r>
              <a:rPr lang="en-US" sz="2000" dirty="0"/>
              <a:t>Access Time+ Wait time (regenerate signals)</a:t>
            </a:r>
            <a:endParaRPr lang="en-US" sz="3200" b="1" dirty="0"/>
          </a:p>
          <a:p>
            <a:r>
              <a:rPr lang="en-US" sz="2800" b="1" dirty="0"/>
              <a:t>Transfer Rate:</a:t>
            </a:r>
          </a:p>
          <a:p>
            <a:pPr lvl="1"/>
            <a:r>
              <a:rPr lang="en-US" sz="2400" dirty="0"/>
              <a:t>The rate at which data is transferred in/out of the memory</a:t>
            </a:r>
          </a:p>
          <a:p>
            <a:pPr lvl="1"/>
            <a:r>
              <a:rPr lang="en-US" sz="2400" dirty="0"/>
              <a:t>For Random-access memory, it is: 1/(cycle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Transfer Rate for Non-Random Access Memory: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68" y="3284010"/>
            <a:ext cx="6764286" cy="30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out the time taken for write operation to take place in RAM, when memory cycle time is 5 seconds</a:t>
            </a:r>
          </a:p>
          <a:p>
            <a:r>
              <a:rPr lang="en-US" dirty="0"/>
              <a:t>Find out the Transfer Rate for a Solid State Drive, when  unit to read is 16 bits, average access time  is 0.001 seconds, and average time to read n bits is 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0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Physical Types:</a:t>
            </a:r>
          </a:p>
          <a:p>
            <a:pPr lvl="1"/>
            <a:r>
              <a:rPr lang="en-US" sz="2200" dirty="0"/>
              <a:t>Memory can be:</a:t>
            </a:r>
          </a:p>
          <a:p>
            <a:pPr lvl="2"/>
            <a:r>
              <a:rPr lang="en-US" sz="2000" dirty="0"/>
              <a:t>Semiconductor</a:t>
            </a:r>
          </a:p>
          <a:p>
            <a:pPr lvl="2"/>
            <a:r>
              <a:rPr lang="en-US" sz="2000" dirty="0"/>
              <a:t>Magnetic</a:t>
            </a:r>
          </a:p>
          <a:p>
            <a:pPr lvl="2"/>
            <a:r>
              <a:rPr lang="en-US" sz="2000" dirty="0"/>
              <a:t>Optical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Physical Characteristics:</a:t>
            </a:r>
          </a:p>
          <a:p>
            <a:pPr lvl="1"/>
            <a:r>
              <a:rPr lang="en-US" sz="2200" dirty="0"/>
              <a:t>Memory can be:</a:t>
            </a:r>
          </a:p>
          <a:p>
            <a:pPr lvl="2"/>
            <a:r>
              <a:rPr lang="en-US" sz="2000" dirty="0"/>
              <a:t>Volatile/Non Volatile</a:t>
            </a:r>
          </a:p>
          <a:p>
            <a:pPr lvl="2"/>
            <a:r>
              <a:rPr lang="en-US" sz="2000" dirty="0"/>
              <a:t>Erasable/Non Erasable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After studying this chapter, you should be able to:</a:t>
            </a:r>
          </a:p>
          <a:p>
            <a:r>
              <a:rPr lang="en-US" sz="2000" dirty="0"/>
              <a:t>Present an overview of the main characteristics of computer memory systems and the use of a memory hierarchy.</a:t>
            </a:r>
          </a:p>
          <a:p>
            <a:r>
              <a:rPr lang="en-US" sz="2000" dirty="0"/>
              <a:t>Describe the basic concepts and intent of cache memory.</a:t>
            </a:r>
          </a:p>
          <a:p>
            <a:r>
              <a:rPr lang="en-US" sz="2000" dirty="0"/>
              <a:t>Discuss the key elements of cache design.</a:t>
            </a:r>
          </a:p>
          <a:p>
            <a:r>
              <a:rPr lang="en-US" sz="2000" dirty="0"/>
              <a:t>Distinguish among direct mapping, associative mapping, and set-associative mapping.</a:t>
            </a:r>
          </a:p>
          <a:p>
            <a:r>
              <a:rPr lang="en-US" sz="2000" dirty="0"/>
              <a:t>Explain the reasons for using multiple levels of cache.</a:t>
            </a:r>
            <a:br>
              <a:rPr lang="en-US" sz="2000" dirty="0"/>
            </a:br>
            <a:r>
              <a:rPr lang="en-US" sz="2000" dirty="0"/>
              <a:t>Understand the performance implications of multiple levels of memory.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7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139" y="2285448"/>
            <a:ext cx="8587409" cy="44490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70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Design constraints on Computer’s memory:</a:t>
            </a:r>
          </a:p>
          <a:p>
            <a:pPr lvl="1"/>
            <a:r>
              <a:rPr lang="en-US" sz="2000" dirty="0"/>
              <a:t>How Much?</a:t>
            </a:r>
          </a:p>
          <a:p>
            <a:pPr lvl="2"/>
            <a:r>
              <a:rPr lang="en-US" sz="1800" dirty="0"/>
              <a:t>According to applications demand</a:t>
            </a:r>
          </a:p>
          <a:p>
            <a:pPr lvl="1"/>
            <a:r>
              <a:rPr lang="en-US" sz="2000" dirty="0"/>
              <a:t>How Fast?</a:t>
            </a:r>
          </a:p>
          <a:p>
            <a:pPr lvl="2"/>
            <a:r>
              <a:rPr lang="en-US" sz="1800" dirty="0"/>
              <a:t>Keep up with the processor, so that processor isn’t idle</a:t>
            </a:r>
          </a:p>
          <a:p>
            <a:pPr lvl="1"/>
            <a:r>
              <a:rPr lang="en-US" sz="2000" dirty="0"/>
              <a:t>How Expensive?</a:t>
            </a:r>
          </a:p>
          <a:p>
            <a:pPr lvl="2"/>
            <a:r>
              <a:rPr lang="en-US" sz="1800" dirty="0"/>
              <a:t>Lets understand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How Expensive?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30" y="3197701"/>
            <a:ext cx="6123684" cy="13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023" y="2335144"/>
            <a:ext cx="9440159" cy="3416300"/>
          </a:xfrm>
        </p:spPr>
        <p:txBody>
          <a:bodyPr>
            <a:normAutofit/>
          </a:bodyPr>
          <a:lstStyle/>
          <a:p>
            <a:r>
              <a:rPr lang="en-US" sz="2000" dirty="0"/>
              <a:t>Way out of this problem is to employ a memory </a:t>
            </a:r>
          </a:p>
          <a:p>
            <a:pPr marL="0" indent="0">
              <a:buNone/>
            </a:pPr>
            <a:r>
              <a:rPr lang="en-US" sz="2000" dirty="0"/>
              <a:t>hierarchy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36" y="2335144"/>
            <a:ext cx="5099064" cy="42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480" y="2613440"/>
            <a:ext cx="9440159" cy="3416300"/>
          </a:xfrm>
        </p:spPr>
        <p:txBody>
          <a:bodyPr>
            <a:normAutofit/>
          </a:bodyPr>
          <a:lstStyle/>
          <a:p>
            <a:r>
              <a:rPr lang="en-US" sz="2000" dirty="0"/>
              <a:t>As one goes down the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72" y="3230656"/>
            <a:ext cx="7814719" cy="15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and Miss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Hit:</a:t>
            </a:r>
          </a:p>
          <a:p>
            <a:pPr lvl="1"/>
            <a:r>
              <a:rPr lang="en-US" dirty="0"/>
              <a:t>If the accessed word is found</a:t>
            </a:r>
          </a:p>
          <a:p>
            <a:r>
              <a:rPr lang="en-US" b="1" dirty="0"/>
              <a:t>Miss:</a:t>
            </a:r>
          </a:p>
          <a:p>
            <a:pPr lvl="1"/>
            <a:r>
              <a:rPr lang="en-US" dirty="0"/>
              <a:t>If the accessed word is not found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7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Locality of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processor executes a program:</a:t>
            </a:r>
          </a:p>
          <a:p>
            <a:pPr lvl="1"/>
            <a:r>
              <a:rPr lang="en-US" sz="2400" dirty="0"/>
              <a:t>A program has arrays, loops </a:t>
            </a:r>
            <a:r>
              <a:rPr lang="en-US" sz="2400" dirty="0" err="1"/>
              <a:t>etc</a:t>
            </a:r>
            <a:endParaRPr lang="en-US" sz="2400" dirty="0"/>
          </a:p>
          <a:p>
            <a:pPr lvl="1"/>
            <a:r>
              <a:rPr lang="en-US" sz="2400" dirty="0"/>
              <a:t>Inside a loop there are instructions which repeat</a:t>
            </a:r>
          </a:p>
          <a:p>
            <a:pPr lvl="2"/>
            <a:r>
              <a:rPr lang="en-US" sz="2000" dirty="0"/>
              <a:t>Same reference is used for a particular period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Locality of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Principle of locality of reference is the:</a:t>
            </a:r>
          </a:p>
          <a:p>
            <a:pPr lvl="1"/>
            <a:r>
              <a:rPr lang="en-US" sz="2400" b="1" dirty="0"/>
              <a:t>Tendency of a processor to access the same set of memory locations repetitively over a short period of time</a:t>
            </a:r>
          </a:p>
          <a:p>
            <a:pPr lvl="1"/>
            <a:r>
              <a:rPr lang="en-US" sz="2400" dirty="0"/>
              <a:t>It makes sure frequently accessed instructions are in faster memory</a:t>
            </a:r>
          </a:p>
          <a:p>
            <a:pPr lvl="1"/>
            <a:r>
              <a:rPr lang="en-US" sz="2400" dirty="0"/>
              <a:t>Improves the hit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6000" dirty="0"/>
              <a:t>	4.2 Cache Memory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48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combines the benefits of both:</a:t>
            </a:r>
          </a:p>
          <a:p>
            <a:pPr lvl="1"/>
            <a:r>
              <a:rPr lang="en-US" sz="2000" dirty="0"/>
              <a:t>Memory </a:t>
            </a:r>
            <a:r>
              <a:rPr lang="en-US" sz="2000" b="1" dirty="0"/>
              <a:t>access time </a:t>
            </a:r>
            <a:r>
              <a:rPr lang="en-US" sz="2000" dirty="0"/>
              <a:t>of </a:t>
            </a:r>
            <a:r>
              <a:rPr lang="en-US" sz="2000" b="1" dirty="0"/>
              <a:t>high speed </a:t>
            </a:r>
            <a:r>
              <a:rPr lang="en-US" sz="2000" dirty="0"/>
              <a:t>memory (cache itself)</a:t>
            </a:r>
          </a:p>
          <a:p>
            <a:pPr lvl="1"/>
            <a:r>
              <a:rPr lang="en-US" sz="2000" b="1" dirty="0"/>
              <a:t>Large memory size </a:t>
            </a:r>
            <a:r>
              <a:rPr lang="en-US" sz="2000" dirty="0"/>
              <a:t>of </a:t>
            </a:r>
            <a:r>
              <a:rPr lang="en-US" sz="2000" b="1" dirty="0"/>
              <a:t>less expensive, lower speed </a:t>
            </a:r>
            <a:r>
              <a:rPr lang="en-US" sz="2000" dirty="0"/>
              <a:t>memory (main memory)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6000" dirty="0"/>
              <a:t>	4.1 Computer Memory System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3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when a processor wants to read a word from memory!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480" y="2613440"/>
            <a:ext cx="9440159" cy="3416300"/>
          </a:xfrm>
        </p:spPr>
        <p:txBody>
          <a:bodyPr>
            <a:noAutofit/>
          </a:bodyPr>
          <a:lstStyle/>
          <a:p>
            <a:r>
              <a:rPr lang="en-US" sz="2800" dirty="0"/>
              <a:t>Check is made in the </a:t>
            </a:r>
            <a:r>
              <a:rPr lang="en-US" sz="2800" b="1" dirty="0"/>
              <a:t>cache</a:t>
            </a:r>
          </a:p>
          <a:p>
            <a:pPr lvl="1"/>
            <a:r>
              <a:rPr lang="en-US" sz="2400" dirty="0"/>
              <a:t>If </a:t>
            </a:r>
            <a:r>
              <a:rPr lang="en-US" sz="2400" b="1" dirty="0"/>
              <a:t>available</a:t>
            </a:r>
            <a:r>
              <a:rPr lang="en-US" sz="2400" dirty="0"/>
              <a:t>:</a:t>
            </a:r>
          </a:p>
          <a:p>
            <a:pPr lvl="2"/>
            <a:r>
              <a:rPr lang="en-US" sz="2000" dirty="0"/>
              <a:t>Word is delivered to the processor</a:t>
            </a:r>
          </a:p>
          <a:p>
            <a:pPr lvl="1"/>
            <a:r>
              <a:rPr lang="en-US" sz="2400" dirty="0"/>
              <a:t>If </a:t>
            </a:r>
            <a:r>
              <a:rPr lang="en-US" sz="2400" b="1" dirty="0"/>
              <a:t>not available:</a:t>
            </a:r>
          </a:p>
          <a:p>
            <a:pPr lvl="2"/>
            <a:r>
              <a:rPr lang="en-US" sz="2000" dirty="0"/>
              <a:t>A Block of words is read from the memory, and the required word is delivered</a:t>
            </a:r>
          </a:p>
          <a:p>
            <a:pPr lvl="2"/>
            <a:r>
              <a:rPr lang="en-US" sz="2000" dirty="0"/>
              <a:t>But Why </a:t>
            </a:r>
            <a:r>
              <a:rPr lang="en-US" sz="2000" b="1" dirty="0"/>
              <a:t>Block</a:t>
            </a:r>
            <a:r>
              <a:rPr lang="en-US" sz="2000" dirty="0"/>
              <a:t>, Why not a single word:</a:t>
            </a:r>
          </a:p>
          <a:p>
            <a:pPr lvl="3"/>
            <a:r>
              <a:rPr lang="en-US" sz="1800" b="1" dirty="0"/>
              <a:t>Principle of locality of reference: </a:t>
            </a:r>
            <a:r>
              <a:rPr lang="en-US" sz="1800" dirty="0"/>
              <a:t>Same word could be referenced again, or a word adjacent to the current word may be 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2940778"/>
            <a:ext cx="9699640" cy="29233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2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Cache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117" y="2517004"/>
            <a:ext cx="10788544" cy="38827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4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Main Memory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is the </a:t>
            </a:r>
            <a:r>
              <a:rPr lang="en-US" sz="2400" b="1" dirty="0"/>
              <a:t>length</a:t>
            </a:r>
            <a:r>
              <a:rPr lang="en-US" sz="2400" dirty="0"/>
              <a:t> of each word in bits, so total </a:t>
            </a:r>
            <a:r>
              <a:rPr lang="en-US" sz="2400" b="1" dirty="0"/>
              <a:t>2</a:t>
            </a:r>
            <a:r>
              <a:rPr lang="en-US" sz="2400" b="1" baseline="30000" dirty="0"/>
              <a:t>n</a:t>
            </a:r>
            <a:r>
              <a:rPr lang="en-US" sz="2400" b="1" dirty="0"/>
              <a:t> -1 words </a:t>
            </a:r>
            <a:r>
              <a:rPr lang="en-US" sz="2400" dirty="0"/>
              <a:t>can be addressed</a:t>
            </a:r>
          </a:p>
          <a:p>
            <a:r>
              <a:rPr lang="en-US" sz="2400" dirty="0"/>
              <a:t>Further organization can be converted to </a:t>
            </a:r>
            <a:r>
              <a:rPr lang="en-US" sz="2400" b="1" dirty="0"/>
              <a:t>blocks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Where each block may contain </a:t>
            </a:r>
            <a:r>
              <a:rPr lang="en-US" sz="2000" b="1" dirty="0"/>
              <a:t>K Words</a:t>
            </a:r>
          </a:p>
        </p:txBody>
      </p:sp>
    </p:spTree>
    <p:extLst>
      <p:ext uri="{BB962C8B-B14F-4D97-AF65-F5344CB8AC3E}">
        <p14:creationId xmlns:p14="http://schemas.microsoft.com/office/powerpoint/2010/main" val="307443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34</a:t>
            </a:fld>
            <a:endParaRPr lang="en-US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382" y="295729"/>
            <a:ext cx="3803322" cy="59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Cache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</a:t>
            </a:r>
            <a:r>
              <a:rPr lang="en-US" sz="2000" dirty="0"/>
              <a:t>consists of m blocks called </a:t>
            </a:r>
            <a:r>
              <a:rPr lang="en-US" sz="2000" b="1" dirty="0"/>
              <a:t>LINES</a:t>
            </a:r>
            <a:r>
              <a:rPr lang="en-US" sz="2000" dirty="0"/>
              <a:t>, each line may contain </a:t>
            </a:r>
            <a:r>
              <a:rPr lang="en-US" sz="2000" b="1" dirty="0"/>
              <a:t>K Words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09" y="3475999"/>
            <a:ext cx="5183439" cy="2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6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Cache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</a:t>
            </a:r>
            <a:r>
              <a:rPr lang="en-US" sz="2000" dirty="0"/>
              <a:t>consists of m blocks called </a:t>
            </a:r>
            <a:r>
              <a:rPr lang="en-US" sz="2000" b="1" dirty="0"/>
              <a:t>LINES</a:t>
            </a:r>
            <a:r>
              <a:rPr lang="en-US" sz="2000" dirty="0"/>
              <a:t>, each line may contain </a:t>
            </a:r>
            <a:r>
              <a:rPr lang="en-US" sz="2000" b="1" dirty="0"/>
              <a:t>K Words, </a:t>
            </a:r>
            <a:r>
              <a:rPr lang="en-US" sz="2000" dirty="0"/>
              <a:t>plus</a:t>
            </a:r>
            <a:r>
              <a:rPr lang="en-US" sz="2000" b="1" dirty="0"/>
              <a:t> a tag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09" y="3475999"/>
            <a:ext cx="5183439" cy="2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</a:t>
            </a:r>
            <a:r>
              <a:rPr lang="en-US" sz="2000" b="1" dirty="0"/>
              <a:t>LINE </a:t>
            </a:r>
            <a:r>
              <a:rPr lang="en-US" sz="2000" dirty="0"/>
              <a:t> may also include some control bits:</a:t>
            </a:r>
          </a:p>
          <a:p>
            <a:pPr lvl="1"/>
            <a:r>
              <a:rPr lang="en-US" sz="1800" dirty="0"/>
              <a:t>To show whether the line has been modified since the data is loaded into it</a:t>
            </a:r>
            <a:endParaRPr lang="en-US" sz="2000" dirty="0"/>
          </a:p>
          <a:p>
            <a:r>
              <a:rPr lang="en-US" sz="2000" b="1" dirty="0"/>
              <a:t>Line Size:</a:t>
            </a:r>
          </a:p>
          <a:p>
            <a:pPr lvl="1"/>
            <a:r>
              <a:rPr lang="en-US" sz="1800" dirty="0"/>
              <a:t>length of line, excluding the control and tag bits</a:t>
            </a:r>
          </a:p>
          <a:p>
            <a:pPr lvl="1"/>
            <a:r>
              <a:rPr lang="en-US" sz="1800" dirty="0"/>
              <a:t>Line size may be as small as 32 bits (4 words, each of one byte)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7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the </a:t>
            </a:r>
            <a:r>
              <a:rPr lang="en-US" sz="2800" b="1" dirty="0"/>
              <a:t>Tag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Number of </a:t>
            </a:r>
            <a:r>
              <a:rPr lang="en-US" sz="2400" b="1" dirty="0"/>
              <a:t>lines in cache </a:t>
            </a:r>
            <a:r>
              <a:rPr lang="en-US" sz="2400" dirty="0"/>
              <a:t>is </a:t>
            </a:r>
            <a:r>
              <a:rPr lang="en-US" sz="2400" b="1" dirty="0"/>
              <a:t>smaller</a:t>
            </a:r>
            <a:r>
              <a:rPr lang="en-US" sz="2400" dirty="0"/>
              <a:t> than </a:t>
            </a:r>
            <a:r>
              <a:rPr lang="en-US" sz="2400" b="1" dirty="0"/>
              <a:t>the number of blocks</a:t>
            </a:r>
            <a:r>
              <a:rPr lang="en-US" sz="2400" dirty="0"/>
              <a:t> in main memory m&lt;M</a:t>
            </a:r>
          </a:p>
          <a:p>
            <a:pPr lvl="1"/>
            <a:r>
              <a:rPr lang="en-US" sz="2400" dirty="0"/>
              <a:t>We can not map one-one (one line to one block)</a:t>
            </a:r>
          </a:p>
          <a:p>
            <a:pPr lvl="1"/>
            <a:r>
              <a:rPr lang="en-US" sz="2400" dirty="0"/>
              <a:t>Tag is usually a </a:t>
            </a:r>
            <a:r>
              <a:rPr lang="en-US" sz="2400" b="1" dirty="0"/>
              <a:t>memory address </a:t>
            </a:r>
            <a:r>
              <a:rPr lang="en-US" sz="2400" dirty="0"/>
              <a:t>which identifies </a:t>
            </a:r>
            <a:r>
              <a:rPr lang="en-US" sz="2400" b="1" dirty="0"/>
              <a:t>which block of memory</a:t>
            </a:r>
            <a:r>
              <a:rPr lang="en-US" sz="2400" dirty="0"/>
              <a:t> is residing in a </a:t>
            </a:r>
            <a:r>
              <a:rPr lang="en-US" sz="2400" b="1" dirty="0"/>
              <a:t>cache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61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0" y="206206"/>
            <a:ext cx="6826814" cy="64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memory!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Electronic </a:t>
            </a:r>
            <a:r>
              <a:rPr lang="en-US" sz="2400" dirty="0">
                <a:solidFill>
                  <a:srgbClr val="FF0000"/>
                </a:solidFill>
              </a:rPr>
              <a:t>holding/storage</a:t>
            </a:r>
            <a:r>
              <a:rPr lang="en-US" sz="2400" dirty="0"/>
              <a:t> space:</a:t>
            </a:r>
          </a:p>
          <a:p>
            <a:pPr lvl="1"/>
            <a:r>
              <a:rPr lang="en-US" sz="2200" dirty="0"/>
              <a:t>To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store</a:t>
            </a:r>
            <a:r>
              <a:rPr lang="en-US" sz="2200" dirty="0"/>
              <a:t> information (data and instructions) for immediate use in computers.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5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Contemporary Cache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Cache </a:t>
            </a:r>
            <a:r>
              <a:rPr lang="en-US" sz="2400" dirty="0"/>
              <a:t>connects to the processor via: data, address and control lines</a:t>
            </a:r>
          </a:p>
          <a:p>
            <a:r>
              <a:rPr lang="en-US" sz="2400" b="1" dirty="0"/>
              <a:t>Data and Address lines </a:t>
            </a:r>
            <a:r>
              <a:rPr lang="en-US" sz="2400" dirty="0"/>
              <a:t>also attach to </a:t>
            </a:r>
            <a:r>
              <a:rPr lang="en-US" sz="2400" b="1" dirty="0"/>
              <a:t>data and address buffers:</a:t>
            </a:r>
          </a:p>
          <a:p>
            <a:pPr lvl="1"/>
            <a:r>
              <a:rPr lang="en-US" sz="2200" dirty="0"/>
              <a:t>These</a:t>
            </a:r>
            <a:r>
              <a:rPr lang="en-US" sz="2200" b="1" dirty="0"/>
              <a:t> </a:t>
            </a:r>
            <a:r>
              <a:rPr lang="en-US" sz="2200" dirty="0"/>
              <a:t>in turn attach to </a:t>
            </a:r>
            <a:r>
              <a:rPr lang="en-US" sz="2200" b="1" dirty="0"/>
              <a:t>system bus </a:t>
            </a:r>
            <a:r>
              <a:rPr lang="en-US" sz="2200" dirty="0"/>
              <a:t>to reach the main memory</a:t>
            </a:r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Contemporary Cache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When a cache </a:t>
            </a:r>
            <a:r>
              <a:rPr lang="en-US" sz="2400" b="1" dirty="0"/>
              <a:t>hit</a:t>
            </a:r>
            <a:r>
              <a:rPr lang="en-US" sz="2400" dirty="0"/>
              <a:t> occurs:</a:t>
            </a:r>
          </a:p>
          <a:p>
            <a:pPr lvl="1"/>
            <a:r>
              <a:rPr lang="en-US" sz="2200" dirty="0"/>
              <a:t>Data and Address Buffers </a:t>
            </a:r>
            <a:r>
              <a:rPr lang="en-US" sz="2200" b="1" dirty="0"/>
              <a:t>disabled</a:t>
            </a:r>
          </a:p>
          <a:p>
            <a:pPr lvl="1"/>
            <a:r>
              <a:rPr lang="en-US" sz="2200" b="1" dirty="0"/>
              <a:t>Communication</a:t>
            </a:r>
            <a:r>
              <a:rPr lang="en-US" sz="2200" dirty="0"/>
              <a:t> between </a:t>
            </a:r>
            <a:r>
              <a:rPr lang="en-US" sz="2200" b="1" dirty="0"/>
              <a:t>processor</a:t>
            </a:r>
            <a:r>
              <a:rPr lang="en-US" sz="2200" dirty="0"/>
              <a:t> and </a:t>
            </a:r>
            <a:r>
              <a:rPr lang="en-US" sz="2200" b="1" dirty="0"/>
              <a:t>cache</a:t>
            </a:r>
          </a:p>
          <a:p>
            <a:pPr marL="457200" lvl="1" indent="0">
              <a:buNone/>
            </a:pPr>
            <a:endParaRPr lang="en-US" sz="2200" b="1" dirty="0"/>
          </a:p>
          <a:p>
            <a:r>
              <a:rPr lang="en-US" sz="2400" dirty="0"/>
              <a:t>When a cache </a:t>
            </a:r>
            <a:r>
              <a:rPr lang="en-US" sz="2400" b="1" dirty="0"/>
              <a:t>miss</a:t>
            </a:r>
            <a:r>
              <a:rPr lang="en-US" sz="2400" dirty="0"/>
              <a:t> occurs:</a:t>
            </a:r>
          </a:p>
          <a:p>
            <a:pPr lvl="1"/>
            <a:r>
              <a:rPr lang="en-US" sz="2200" b="1" dirty="0"/>
              <a:t>Data</a:t>
            </a:r>
            <a:r>
              <a:rPr lang="en-US" sz="2200" dirty="0"/>
              <a:t> is loaded from </a:t>
            </a:r>
            <a:r>
              <a:rPr lang="en-US" sz="2200" b="1" dirty="0"/>
              <a:t>main memory </a:t>
            </a:r>
            <a:r>
              <a:rPr lang="en-US" sz="2200" dirty="0"/>
              <a:t>on the </a:t>
            </a:r>
            <a:r>
              <a:rPr lang="en-US" sz="2200" b="1" dirty="0"/>
              <a:t>data buffers </a:t>
            </a:r>
            <a:r>
              <a:rPr lang="en-US" sz="2200" dirty="0"/>
              <a:t>available on </a:t>
            </a:r>
            <a:r>
              <a:rPr lang="en-US" sz="2200" b="1" dirty="0"/>
              <a:t>system bus</a:t>
            </a:r>
          </a:p>
          <a:p>
            <a:pPr lvl="1"/>
            <a:r>
              <a:rPr lang="en-US" sz="2200" b="1" dirty="0"/>
              <a:t>Word</a:t>
            </a:r>
            <a:r>
              <a:rPr lang="en-US" sz="2200" dirty="0"/>
              <a:t> transferred to </a:t>
            </a:r>
            <a:r>
              <a:rPr lang="en-US" sz="2200" b="1" dirty="0"/>
              <a:t>cache</a:t>
            </a:r>
            <a:r>
              <a:rPr lang="en-US" sz="2200" dirty="0"/>
              <a:t> and </a:t>
            </a:r>
            <a:r>
              <a:rPr lang="en-US" sz="2200" b="1" dirty="0"/>
              <a:t>processor</a:t>
            </a:r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390934"/>
            <a:ext cx="9233452" cy="60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6000" dirty="0"/>
              <a:t>	4.3 Elements of Cache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0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cache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Cache Address:</a:t>
            </a:r>
          </a:p>
          <a:p>
            <a:pPr lvl="1"/>
            <a:r>
              <a:rPr lang="en-US" sz="2000" dirty="0"/>
              <a:t>Majority of Modern computers support virtual </a:t>
            </a:r>
            <a:r>
              <a:rPr lang="en-US" sz="2000" b="1" dirty="0"/>
              <a:t>memory</a:t>
            </a:r>
          </a:p>
          <a:p>
            <a:pPr lvl="1"/>
            <a:r>
              <a:rPr lang="en-US" sz="2000" dirty="0"/>
              <a:t>With </a:t>
            </a:r>
            <a:r>
              <a:rPr lang="en-US" sz="2000" b="1" dirty="0"/>
              <a:t>Virtual memory:</a:t>
            </a:r>
          </a:p>
          <a:p>
            <a:pPr lvl="2"/>
            <a:r>
              <a:rPr lang="en-US" sz="1800" dirty="0"/>
              <a:t>Address field contains virtual address</a:t>
            </a:r>
          </a:p>
          <a:p>
            <a:pPr lvl="2"/>
            <a:r>
              <a:rPr lang="en-US" sz="1800" dirty="0"/>
              <a:t>Then how to read/write to and from physical memory?</a:t>
            </a:r>
          </a:p>
          <a:p>
            <a:pPr lvl="2"/>
            <a:r>
              <a:rPr lang="en-US" sz="1800" b="1" dirty="0"/>
              <a:t>MMU</a:t>
            </a:r>
            <a:r>
              <a:rPr lang="en-US" sz="1800" dirty="0"/>
              <a:t> a hardware component:</a:t>
            </a:r>
          </a:p>
          <a:p>
            <a:pPr lvl="3"/>
            <a:r>
              <a:rPr lang="en-US" sz="1600" dirty="0"/>
              <a:t>Translates each virtual address to physical address</a:t>
            </a:r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cache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Cache Address:</a:t>
            </a:r>
          </a:p>
          <a:p>
            <a:pPr lvl="1"/>
            <a:r>
              <a:rPr lang="en-US" sz="2400" dirty="0"/>
              <a:t>With virtual addresses:</a:t>
            </a:r>
          </a:p>
          <a:p>
            <a:pPr lvl="2"/>
            <a:r>
              <a:rPr lang="en-US" sz="1800" dirty="0"/>
              <a:t>Cache may be placed between processor and MMU or may be between Processor and Memory</a:t>
            </a:r>
          </a:p>
          <a:p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0" y="295729"/>
            <a:ext cx="732345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1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cache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400" b="1" dirty="0"/>
              <a:t>Logical cache (Virtual):</a:t>
            </a:r>
          </a:p>
          <a:p>
            <a:pPr lvl="1"/>
            <a:r>
              <a:rPr lang="en-US" sz="1800" dirty="0"/>
              <a:t>Stores data using virtual addresses </a:t>
            </a:r>
          </a:p>
          <a:p>
            <a:pPr lvl="1"/>
            <a:r>
              <a:rPr lang="en-US" sz="1800" dirty="0"/>
              <a:t>Directly accessed via processor</a:t>
            </a:r>
          </a:p>
          <a:p>
            <a:pPr lvl="1"/>
            <a:r>
              <a:rPr lang="en-US" sz="1800" dirty="0"/>
              <a:t>No need to go through MMU</a:t>
            </a:r>
          </a:p>
          <a:p>
            <a:pPr lvl="1"/>
            <a:r>
              <a:rPr lang="en-US" sz="1800" dirty="0"/>
              <a:t>Faster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b="1" dirty="0"/>
              <a:t>Physical cache:</a:t>
            </a:r>
          </a:p>
          <a:p>
            <a:pPr lvl="1"/>
            <a:r>
              <a:rPr lang="en-US" sz="2000" dirty="0"/>
              <a:t>Stores data using physical addresses</a:t>
            </a:r>
          </a:p>
          <a:p>
            <a:pPr lvl="1"/>
            <a:r>
              <a:rPr lang="en-US" sz="2000" dirty="0"/>
              <a:t>slower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cache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800" b="1" dirty="0"/>
              <a:t>Cache Size:</a:t>
            </a:r>
          </a:p>
          <a:p>
            <a:pPr lvl="1"/>
            <a:r>
              <a:rPr lang="en-US" sz="2400" dirty="0"/>
              <a:t>Should be as minimum as possible</a:t>
            </a:r>
          </a:p>
          <a:p>
            <a:pPr lvl="1"/>
            <a:r>
              <a:rPr lang="en-US" sz="2400" dirty="0"/>
              <a:t>Larger the cache, larger the circuit, slower access time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cache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800" b="1" dirty="0"/>
              <a:t>Mapping Function:</a:t>
            </a:r>
          </a:p>
          <a:p>
            <a:pPr lvl="1"/>
            <a:r>
              <a:rPr lang="en-US" sz="2400" dirty="0"/>
              <a:t>Fewer cache lines than the memory blocks</a:t>
            </a:r>
          </a:p>
          <a:p>
            <a:pPr lvl="1"/>
            <a:r>
              <a:rPr lang="en-US" sz="2400" dirty="0"/>
              <a:t>An </a:t>
            </a:r>
            <a:r>
              <a:rPr lang="en-US" sz="2400" b="1" dirty="0"/>
              <a:t>algorithm</a:t>
            </a:r>
            <a:r>
              <a:rPr lang="en-US" sz="2400" dirty="0"/>
              <a:t>:</a:t>
            </a:r>
          </a:p>
          <a:p>
            <a:pPr lvl="2"/>
            <a:r>
              <a:rPr lang="en-US" sz="2200" dirty="0"/>
              <a:t>Needed for mapping cache lines to memory blocks</a:t>
            </a:r>
          </a:p>
          <a:p>
            <a:pPr lvl="1"/>
            <a:r>
              <a:rPr lang="en-US" sz="2400" dirty="0"/>
              <a:t>Also a </a:t>
            </a:r>
            <a:r>
              <a:rPr lang="en-US" sz="2400" b="1" dirty="0"/>
              <a:t>means</a:t>
            </a:r>
            <a:r>
              <a:rPr lang="en-US" sz="2400" dirty="0"/>
              <a:t> to determine: </a:t>
            </a:r>
          </a:p>
          <a:p>
            <a:pPr lvl="2"/>
            <a:r>
              <a:rPr lang="en-US" sz="2200" dirty="0"/>
              <a:t>which memory </a:t>
            </a:r>
            <a:r>
              <a:rPr lang="en-US" sz="2200" b="1" dirty="0"/>
              <a:t>block</a:t>
            </a:r>
            <a:r>
              <a:rPr lang="en-US" sz="2200" dirty="0"/>
              <a:t> currently </a:t>
            </a:r>
            <a:r>
              <a:rPr lang="en-US" sz="2200" b="1" dirty="0"/>
              <a:t>occupies</a:t>
            </a:r>
            <a:r>
              <a:rPr lang="en-US" sz="2200" dirty="0"/>
              <a:t> a </a:t>
            </a:r>
            <a:r>
              <a:rPr lang="en-US" sz="2200" b="1" dirty="0"/>
              <a:t>cache line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Memory</a:t>
            </a:r>
          </a:p>
        </p:txBody>
      </p:sp>
      <p:pic>
        <p:nvPicPr>
          <p:cNvPr id="1026" name="Picture 2" descr="Classification of Memory - javatpoi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71" y="2212977"/>
            <a:ext cx="7521437" cy="44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0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cache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800" b="1" dirty="0"/>
              <a:t>Mapping Function:</a:t>
            </a:r>
          </a:p>
          <a:p>
            <a:pPr lvl="1"/>
            <a:r>
              <a:rPr lang="en-US" sz="2400" dirty="0"/>
              <a:t>Direct</a:t>
            </a:r>
          </a:p>
          <a:p>
            <a:pPr lvl="1"/>
            <a:r>
              <a:rPr lang="en-US" sz="2400" dirty="0"/>
              <a:t>Associative</a:t>
            </a:r>
          </a:p>
          <a:p>
            <a:pPr lvl="1"/>
            <a:r>
              <a:rPr lang="en-US" sz="2400" dirty="0"/>
              <a:t>Set Associative</a:t>
            </a:r>
            <a:endParaRPr lang="en-US" sz="22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0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is called Direct Memory mapping because:</a:t>
            </a:r>
          </a:p>
          <a:p>
            <a:pPr lvl="1"/>
            <a:r>
              <a:rPr lang="en-US" sz="2000" dirty="0"/>
              <a:t>All memory blocks are directly mapped onto the cache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1" y="892077"/>
            <a:ext cx="10108609" cy="56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5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824587"/>
            <a:ext cx="9481931" cy="5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8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340"/>
          <a:stretch/>
        </p:blipFill>
        <p:spPr>
          <a:xfrm>
            <a:off x="354419" y="1063416"/>
            <a:ext cx="9998121" cy="4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4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1464764"/>
            <a:ext cx="10171746" cy="4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2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1" y="1063416"/>
            <a:ext cx="9914484" cy="47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44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6" y="1403578"/>
            <a:ext cx="9830914" cy="46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1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0" y="782351"/>
            <a:ext cx="9567573" cy="54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2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5182"/>
            <a:ext cx="6510130" cy="59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/>
              <a:t>Location:</a:t>
            </a:r>
          </a:p>
          <a:p>
            <a:pPr lvl="1"/>
            <a:r>
              <a:rPr lang="en-US" sz="2400" dirty="0"/>
              <a:t>Whether memory is external or internal</a:t>
            </a:r>
          </a:p>
          <a:p>
            <a:pPr lvl="1"/>
            <a:r>
              <a:rPr lang="en-US" sz="2400" b="1" dirty="0"/>
              <a:t>Internal:</a:t>
            </a:r>
          </a:p>
          <a:p>
            <a:pPr lvl="2"/>
            <a:r>
              <a:rPr lang="en-US" sz="2000" dirty="0"/>
              <a:t>Local to the processor</a:t>
            </a:r>
          </a:p>
          <a:p>
            <a:pPr lvl="2"/>
            <a:r>
              <a:rPr lang="en-US" sz="2000" dirty="0"/>
              <a:t>Normally concerned with RAM</a:t>
            </a:r>
          </a:p>
          <a:p>
            <a:pPr lvl="2"/>
            <a:r>
              <a:rPr lang="en-US" sz="2000" dirty="0"/>
              <a:t>But there are other types too</a:t>
            </a:r>
          </a:p>
          <a:p>
            <a:pPr lvl="1"/>
            <a:r>
              <a:rPr lang="en-US" sz="2400" b="1" dirty="0"/>
              <a:t>External:</a:t>
            </a:r>
          </a:p>
          <a:p>
            <a:pPr lvl="2"/>
            <a:r>
              <a:rPr lang="en-US" sz="2000" dirty="0"/>
              <a:t>Peripheral storage Devices,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5" y="821282"/>
            <a:ext cx="9791965" cy="51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59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2" y="931439"/>
            <a:ext cx="8871653" cy="529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6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8" y="1987726"/>
            <a:ext cx="9643488" cy="27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50" y="2805133"/>
            <a:ext cx="9457228" cy="7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4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6" y="1292015"/>
            <a:ext cx="10331871" cy="50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10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2" y="1421225"/>
            <a:ext cx="11387457" cy="50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679572"/>
            <a:ext cx="9893763" cy="57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2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60" y="1063416"/>
            <a:ext cx="9932280" cy="51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4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Cache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is very easy to implement</a:t>
            </a:r>
          </a:p>
          <a:p>
            <a:r>
              <a:rPr lang="en-US" sz="2400" dirty="0"/>
              <a:t>A single memory block may be mapped onto multiple cache lines:</a:t>
            </a:r>
          </a:p>
          <a:p>
            <a:pPr lvl="1"/>
            <a:r>
              <a:rPr lang="en-US" sz="2000" dirty="0"/>
              <a:t>Block data could be swapped again and again inside cache lines</a:t>
            </a:r>
          </a:p>
          <a:p>
            <a:pPr lvl="2"/>
            <a:r>
              <a:rPr lang="en-US" sz="1800" dirty="0"/>
              <a:t>This will lead to lower hit ratio, one line will find other will not, also known as conflict miss</a:t>
            </a:r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9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associative mapping:</a:t>
            </a:r>
          </a:p>
          <a:p>
            <a:pPr lvl="1"/>
            <a:r>
              <a:rPr lang="en-US" sz="2000" dirty="0"/>
              <a:t>Any block can be assigned to any of the cache lines</a:t>
            </a:r>
          </a:p>
          <a:p>
            <a:pPr lvl="1"/>
            <a:r>
              <a:rPr lang="en-US" sz="2000" dirty="0"/>
              <a:t>Therefore cache control logic is represented in only Tag, and block/line offset</a:t>
            </a:r>
          </a:p>
          <a:p>
            <a:pPr lvl="1"/>
            <a:r>
              <a:rPr lang="en-US" sz="2000" dirty="0"/>
              <a:t>No any line number is required</a:t>
            </a:r>
          </a:p>
          <a:p>
            <a:pPr lvl="1"/>
            <a:r>
              <a:rPr lang="en-US" sz="2000" dirty="0"/>
              <a:t>But this would cause:</a:t>
            </a:r>
          </a:p>
          <a:p>
            <a:pPr lvl="2"/>
            <a:r>
              <a:rPr lang="en-US" sz="1800" dirty="0"/>
              <a:t>Inability to determine which block is loaded in which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/>
              <a:t>Capacity:</a:t>
            </a:r>
          </a:p>
          <a:p>
            <a:pPr lvl="1"/>
            <a:r>
              <a:rPr lang="en-US" sz="2400" dirty="0"/>
              <a:t>Amount of data a memory can hold</a:t>
            </a:r>
          </a:p>
          <a:p>
            <a:pPr lvl="1"/>
            <a:r>
              <a:rPr lang="en-US" sz="2400" dirty="0"/>
              <a:t>Bit is the basic unit (0 or 1)</a:t>
            </a:r>
          </a:p>
          <a:p>
            <a:pPr lvl="1"/>
            <a:r>
              <a:rPr lang="en-US" sz="2400" dirty="0"/>
              <a:t>Byte is the smallest possible unit for storage (byte)</a:t>
            </a:r>
          </a:p>
          <a:p>
            <a:pPr lvl="1"/>
            <a:r>
              <a:rPr lang="en-US" sz="2400" dirty="0"/>
              <a:t>Internal memory Capacity: </a:t>
            </a:r>
          </a:p>
          <a:p>
            <a:pPr lvl="2"/>
            <a:r>
              <a:rPr lang="en-US" sz="2200" dirty="0"/>
              <a:t>expressed in bytes (8 bits) or words which are normally 8,16 and 32 bits</a:t>
            </a:r>
          </a:p>
          <a:p>
            <a:pPr lvl="1"/>
            <a:r>
              <a:rPr lang="en-US" sz="2400" dirty="0"/>
              <a:t>External memory capacity is expressed in bytes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5" y="1431164"/>
            <a:ext cx="11058505" cy="51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7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six bit comparator is used with each of the cache line</a:t>
            </a:r>
          </a:p>
          <a:p>
            <a:r>
              <a:rPr lang="en-US" dirty="0"/>
              <a:t>Data is fed parallel to all the comparators</a:t>
            </a:r>
          </a:p>
          <a:p>
            <a:r>
              <a:rPr lang="en-US" dirty="0"/>
              <a:t>And all of these are connected to a multi input OR Gate</a:t>
            </a:r>
          </a:p>
          <a:p>
            <a:r>
              <a:rPr lang="en-US" dirty="0"/>
              <a:t>If OR Gate produces one:</a:t>
            </a:r>
          </a:p>
          <a:p>
            <a:pPr lvl="1"/>
            <a:r>
              <a:rPr lang="en-US" dirty="0"/>
              <a:t>Indication that the desired block is present in one of the cache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5" y="1746466"/>
            <a:ext cx="10261045" cy="4793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33" y="2058529"/>
            <a:ext cx="3901778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23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6" y="1306664"/>
            <a:ext cx="10910195" cy="51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1" y="1242320"/>
            <a:ext cx="10110379" cy="52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31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Associative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653195"/>
            <a:ext cx="8761412" cy="3416300"/>
          </a:xfrm>
        </p:spPr>
        <p:txBody>
          <a:bodyPr/>
          <a:lstStyle/>
          <a:p>
            <a:endParaRPr lang="en-US"/>
          </a:p>
          <a:p>
            <a:r>
              <a:rPr lang="en-US"/>
              <a:t>Cache </a:t>
            </a:r>
            <a:r>
              <a:rPr lang="en-US" dirty="0"/>
              <a:t>memory is organized into equal sized sets</a:t>
            </a:r>
          </a:p>
          <a:p>
            <a:r>
              <a:rPr lang="en-US" dirty="0"/>
              <a:t>Each set has k lines</a:t>
            </a:r>
          </a:p>
          <a:p>
            <a:r>
              <a:rPr lang="en-US" dirty="0"/>
              <a:t>Any of the memory block can be mapped to any of lines in a particular set, like direct mapping:</a:t>
            </a:r>
          </a:p>
          <a:p>
            <a:pPr lvl="1"/>
            <a:r>
              <a:rPr lang="en-US" dirty="0"/>
              <a:t>Retrieval becomes easier, because we will search a particular set, rather the whole cache</a:t>
            </a:r>
          </a:p>
          <a:p>
            <a:r>
              <a:rPr lang="en-US" dirty="0"/>
              <a:t>Cost is reduced:</a:t>
            </a:r>
          </a:p>
          <a:p>
            <a:pPr lvl="1"/>
            <a:r>
              <a:rPr lang="en-US" dirty="0"/>
              <a:t>We need k comparators for each block, rather than each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9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4" y="884583"/>
            <a:ext cx="9212957" cy="5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033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9" y="960430"/>
            <a:ext cx="10125341" cy="53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1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a particular block resides?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096" y="2981541"/>
            <a:ext cx="5732868" cy="30459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94304" y="298154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about, 4 ,5?</a:t>
            </a:r>
          </a:p>
        </p:txBody>
      </p:sp>
    </p:spTree>
    <p:extLst>
      <p:ext uri="{BB962C8B-B14F-4D97-AF65-F5344CB8AC3E}">
        <p14:creationId xmlns:p14="http://schemas.microsoft.com/office/powerpoint/2010/main" val="2909957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74607"/>
              </p:ext>
            </p:extLst>
          </p:nvPr>
        </p:nvGraphicFramePr>
        <p:xfrm>
          <a:off x="258418" y="99390"/>
          <a:ext cx="11688417" cy="673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139">
                  <a:extLst>
                    <a:ext uri="{9D8B030D-6E8A-4147-A177-3AD203B41FA5}">
                      <a16:colId xmlns:a16="http://schemas.microsoft.com/office/drawing/2014/main" val="130062881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2181480054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3384679935"/>
                    </a:ext>
                  </a:extLst>
                </a:gridCol>
              </a:tblGrid>
              <a:tr h="1612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Associative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 Associative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663552"/>
                  </a:ext>
                </a:extLst>
              </a:tr>
              <a:tr h="161262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Memory Address is divided into 3 fields : TAG,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BLOCK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&amp; WORD. The BLOCK &amp; WORD together make an index. The least significant TAG bits identify a unique word within a block of main memory, the BLOCK bits specify one of the blocks and the Tag bits are the most significant bits.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Memory Address is divided into 1 fields : TAG &amp; WORD.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Memory Address is divided into 3 fields : TAG,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&amp; WORD.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20182"/>
                  </a:ext>
                </a:extLst>
              </a:tr>
              <a:tr h="1612624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Advantages-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Simplest type of mapping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 as only tag field matching is required while searching for a word.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comparatively less expensive than associative mapping.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Advantages-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fast.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implement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Advantages-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gives better performance than the direct and associative mapping techniques.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8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52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b="1" dirty="0"/>
              <a:t>Unit of Transfer:</a:t>
            </a:r>
          </a:p>
          <a:p>
            <a:pPr lvl="1"/>
            <a:r>
              <a:rPr lang="en-US" sz="2400" dirty="0"/>
              <a:t>Number of electrical lines in and out of the memory</a:t>
            </a:r>
          </a:p>
          <a:p>
            <a:pPr lvl="1"/>
            <a:r>
              <a:rPr lang="en-US" sz="2400" dirty="0"/>
              <a:t>Normally it is equal to length of a word, but can be often larger than a word such as 64,128, 256:</a:t>
            </a:r>
          </a:p>
          <a:p>
            <a:pPr lvl="2"/>
            <a:r>
              <a:rPr lang="en-US" sz="2200" dirty="0"/>
              <a:t>Data can be transferred in block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12156"/>
              </p:ext>
            </p:extLst>
          </p:nvPr>
        </p:nvGraphicFramePr>
        <p:xfrm>
          <a:off x="258418" y="99390"/>
          <a:ext cx="11688417" cy="322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139">
                  <a:extLst>
                    <a:ext uri="{9D8B030D-6E8A-4147-A177-3AD203B41FA5}">
                      <a16:colId xmlns:a16="http://schemas.microsoft.com/office/drawing/2014/main" val="130062881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2181480054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3384679935"/>
                    </a:ext>
                  </a:extLst>
                </a:gridCol>
              </a:tblGrid>
              <a:tr h="1612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Associative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 Associative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663552"/>
                  </a:ext>
                </a:extLst>
              </a:tr>
              <a:tr h="1612624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Disadvantages-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gives low performance because of the replacement for data-tag value.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Disadvantages-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Expensive because it needs to store address along with the data.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Disadvantages-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most expensive as with the increase in set size cost also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2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887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Lets assume, cache is completely filled:</a:t>
            </a:r>
          </a:p>
          <a:p>
            <a:pPr lvl="1"/>
            <a:r>
              <a:rPr lang="en-US" sz="2400" dirty="0"/>
              <a:t>When a new block is brought in the cache:</a:t>
            </a:r>
          </a:p>
          <a:p>
            <a:pPr lvl="2"/>
            <a:r>
              <a:rPr lang="en-US" sz="2000" dirty="0"/>
              <a:t>Existing block must be replaced</a:t>
            </a:r>
          </a:p>
          <a:p>
            <a:pPr lvl="2"/>
            <a:r>
              <a:rPr lang="en-US" sz="2000" dirty="0"/>
              <a:t>Hence, there is a need of Replacement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LRU(Least Recently Used):</a:t>
            </a:r>
          </a:p>
          <a:p>
            <a:pPr lvl="1"/>
            <a:r>
              <a:rPr lang="en-US" sz="2800" dirty="0"/>
              <a:t>Replace the block in cache, residing longest with no reference</a:t>
            </a:r>
          </a:p>
          <a:p>
            <a:pPr lvl="1"/>
            <a:r>
              <a:rPr lang="en-US" sz="2800" dirty="0"/>
              <a:t>It is implemented with the help of a USE Bit</a:t>
            </a:r>
            <a:endParaRPr lang="en-US" sz="26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4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FIFO(First in First Out):</a:t>
            </a:r>
          </a:p>
          <a:p>
            <a:pPr lvl="1"/>
            <a:r>
              <a:rPr lang="en-US" sz="2600" dirty="0"/>
              <a:t>Replace that block in cache, that’s been longest in the cache, that means which arrived first in the cache</a:t>
            </a:r>
          </a:p>
          <a:p>
            <a:pPr lvl="1"/>
            <a:r>
              <a:rPr lang="en-US" sz="2600" dirty="0"/>
              <a:t>FIFO is easily implemented as a round robin technique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LFU (Least frequently Used):</a:t>
            </a:r>
          </a:p>
          <a:p>
            <a:pPr lvl="1"/>
            <a:r>
              <a:rPr lang="en-US" sz="2600" dirty="0"/>
              <a:t>Replace that block in cache, that has experienced fewest references from the memory</a:t>
            </a:r>
          </a:p>
          <a:p>
            <a:pPr lvl="1"/>
            <a:r>
              <a:rPr lang="en-US" sz="2600" dirty="0"/>
              <a:t>Implemented by associating a counter with each line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a block is to be replaced:</a:t>
            </a:r>
          </a:p>
          <a:p>
            <a:pPr lvl="1"/>
            <a:r>
              <a:rPr lang="en-US" sz="2400" dirty="0"/>
              <a:t>If no changes have been made to the block:</a:t>
            </a:r>
          </a:p>
          <a:p>
            <a:pPr lvl="2"/>
            <a:r>
              <a:rPr lang="en-US" sz="2000" dirty="0"/>
              <a:t>Override with the new block</a:t>
            </a:r>
          </a:p>
          <a:p>
            <a:pPr lvl="1"/>
            <a:r>
              <a:rPr lang="en-US" sz="2400" dirty="0"/>
              <a:t>If even a single change has been made:</a:t>
            </a:r>
          </a:p>
          <a:p>
            <a:pPr lvl="2"/>
            <a:r>
              <a:rPr lang="en-US" sz="2000" dirty="0"/>
              <a:t>Main Memory must be updated about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simplest technique in write policy is:</a:t>
            </a:r>
          </a:p>
          <a:p>
            <a:pPr lvl="1"/>
            <a:r>
              <a:rPr lang="en-US" sz="2800" b="1" dirty="0"/>
              <a:t>Write Through:</a:t>
            </a:r>
          </a:p>
          <a:p>
            <a:pPr lvl="2"/>
            <a:r>
              <a:rPr lang="en-US" sz="2400" dirty="0"/>
              <a:t>All write operations are made to main memory as well as cache</a:t>
            </a:r>
          </a:p>
          <a:p>
            <a:pPr lvl="2"/>
            <a:r>
              <a:rPr lang="en-US" sz="2400" dirty="0"/>
              <a:t>Main memory is always valid</a:t>
            </a:r>
          </a:p>
          <a:p>
            <a:pPr lvl="2"/>
            <a:r>
              <a:rPr lang="en-US" sz="2400" dirty="0"/>
              <a:t>Major disadvantage is memory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b="1" dirty="0"/>
              <a:t>Write Back:</a:t>
            </a:r>
          </a:p>
          <a:p>
            <a:pPr lvl="2"/>
            <a:r>
              <a:rPr lang="en-US" sz="2400" dirty="0"/>
              <a:t>Updates are only made in cache, when updates are made:</a:t>
            </a:r>
          </a:p>
          <a:p>
            <a:pPr lvl="3"/>
            <a:r>
              <a:rPr lang="en-US" sz="2000" dirty="0"/>
              <a:t>Dirty bit, associated with the cache line is set to 1</a:t>
            </a:r>
          </a:p>
          <a:p>
            <a:pPr lvl="2"/>
            <a:r>
              <a:rPr lang="en-US" sz="2400" dirty="0"/>
              <a:t>When a block is replaced:</a:t>
            </a:r>
          </a:p>
          <a:p>
            <a:pPr lvl="3"/>
            <a:r>
              <a:rPr lang="en-US" sz="2000" dirty="0"/>
              <a:t>Dirty bit is checked</a:t>
            </a:r>
          </a:p>
          <a:p>
            <a:pPr lvl="3"/>
            <a:r>
              <a:rPr lang="en-US" sz="2000" dirty="0"/>
              <a:t>If 1, written back to memory, otherwise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0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8 to 64 bytes seem optimum</a:t>
            </a:r>
          </a:p>
          <a:p>
            <a:r>
              <a:rPr lang="en-US" sz="2800" dirty="0"/>
              <a:t>For High performance systems:</a:t>
            </a:r>
          </a:p>
          <a:p>
            <a:pPr lvl="1"/>
            <a:r>
              <a:rPr lang="en-US" sz="2400" dirty="0"/>
              <a:t>64  and 128 bytes cache line sizes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20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9877480" cy="3946387"/>
          </a:xfrm>
        </p:spPr>
        <p:txBody>
          <a:bodyPr>
            <a:noAutofit/>
          </a:bodyPr>
          <a:lstStyle/>
          <a:p>
            <a:r>
              <a:rPr lang="en-US" sz="2800" b="1" dirty="0"/>
              <a:t>Multilevel Caches:</a:t>
            </a:r>
          </a:p>
          <a:p>
            <a:pPr lvl="1"/>
            <a:r>
              <a:rPr lang="en-US" sz="2400" dirty="0"/>
              <a:t>Increase in logic density: on chip caches</a:t>
            </a:r>
          </a:p>
          <a:p>
            <a:pPr lvl="2"/>
            <a:r>
              <a:rPr lang="en-US" sz="2000" dirty="0"/>
              <a:t>Reduce external bus activity, hence increases performance</a:t>
            </a:r>
          </a:p>
          <a:p>
            <a:pPr lvl="2"/>
            <a:r>
              <a:rPr lang="en-US" sz="2000" dirty="0"/>
              <a:t>Also called an internal cache (L1)</a:t>
            </a:r>
          </a:p>
          <a:p>
            <a:pPr lvl="1"/>
            <a:r>
              <a:rPr lang="en-US" sz="2000" dirty="0"/>
              <a:t>Why external cache then?</a:t>
            </a:r>
          </a:p>
          <a:p>
            <a:pPr lvl="2"/>
            <a:r>
              <a:rPr lang="en-US" sz="1800" dirty="0"/>
              <a:t>If data is not found in L1?</a:t>
            </a:r>
          </a:p>
          <a:p>
            <a:pPr lvl="2"/>
            <a:r>
              <a:rPr lang="en-US" sz="1800" dirty="0"/>
              <a:t>The processor will have to visit the memory, which results in slower access time</a:t>
            </a:r>
          </a:p>
          <a:p>
            <a:pPr lvl="2"/>
            <a:r>
              <a:rPr lang="en-US" sz="1800" dirty="0"/>
              <a:t>With increased density, contemporary processors have on-board, L2 and L3 caches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b="1" dirty="0"/>
              <a:t>Methods of Access:</a:t>
            </a:r>
          </a:p>
          <a:p>
            <a:pPr lvl="1"/>
            <a:r>
              <a:rPr lang="en-US" sz="2400" dirty="0"/>
              <a:t>Sequential</a:t>
            </a:r>
          </a:p>
          <a:p>
            <a:pPr lvl="1"/>
            <a:r>
              <a:rPr lang="en-US" sz="2400" dirty="0"/>
              <a:t>Random</a:t>
            </a:r>
          </a:p>
          <a:p>
            <a:pPr lvl="1"/>
            <a:r>
              <a:rPr lang="en-US" sz="2400" dirty="0"/>
              <a:t>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vs Split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Unified Cache:</a:t>
            </a:r>
          </a:p>
          <a:p>
            <a:pPr lvl="1"/>
            <a:r>
              <a:rPr lang="en-US" dirty="0"/>
              <a:t>Both instruction and data are stored in same cache</a:t>
            </a:r>
          </a:p>
          <a:p>
            <a:pPr lvl="1"/>
            <a:endParaRPr lang="en-US" dirty="0"/>
          </a:p>
          <a:p>
            <a:r>
              <a:rPr lang="en-US" sz="2400" b="1" dirty="0"/>
              <a:t>Split Cache:</a:t>
            </a:r>
          </a:p>
          <a:p>
            <a:pPr lvl="1"/>
            <a:r>
              <a:rPr lang="en-US" dirty="0"/>
              <a:t>Instruction and data are stored in separate caches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: L1 Instruction cache, and L1 Data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90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2509</TotalTime>
  <Words>2362</Words>
  <Application>Microsoft Office PowerPoint</Application>
  <PresentationFormat>Widescreen</PresentationFormat>
  <Paragraphs>442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Century Gothic</vt:lpstr>
      <vt:lpstr>Wingdings 3</vt:lpstr>
      <vt:lpstr>Ion Boardroom</vt:lpstr>
      <vt:lpstr>Cache Memory</vt:lpstr>
      <vt:lpstr>Objectives</vt:lpstr>
      <vt:lpstr>PowerPoint Presentation</vt:lpstr>
      <vt:lpstr>What is memory!</vt:lpstr>
      <vt:lpstr>Classification of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Problem</vt:lpstr>
      <vt:lpstr>Characteristics of Computer Memory</vt:lpstr>
      <vt:lpstr>Characteristics of Computer Memory</vt:lpstr>
      <vt:lpstr>Summary</vt:lpstr>
      <vt:lpstr>The Memory Hierarchy</vt:lpstr>
      <vt:lpstr>The Memory Hierarchy</vt:lpstr>
      <vt:lpstr>The Memory Hierarchy</vt:lpstr>
      <vt:lpstr>The Memory Hierarchy</vt:lpstr>
      <vt:lpstr>Hit and Miss</vt:lpstr>
      <vt:lpstr>Principle of Locality of reference</vt:lpstr>
      <vt:lpstr>Principle of Locality of reference</vt:lpstr>
      <vt:lpstr>PowerPoint Presentation</vt:lpstr>
      <vt:lpstr>Cache Memory</vt:lpstr>
      <vt:lpstr>What happens when a processor wants to read a word from memory!</vt:lpstr>
      <vt:lpstr>Cache memory</vt:lpstr>
      <vt:lpstr>Levels of Cache</vt:lpstr>
      <vt:lpstr>Structure of Main Memory System</vt:lpstr>
      <vt:lpstr>PowerPoint Presentation</vt:lpstr>
      <vt:lpstr>Structure of Cache System</vt:lpstr>
      <vt:lpstr>Structure of Cache System</vt:lpstr>
      <vt:lpstr>Structure of Cache</vt:lpstr>
      <vt:lpstr>Structure of Cache</vt:lpstr>
      <vt:lpstr>PowerPoint Presentation</vt:lpstr>
      <vt:lpstr>Contemporary Cache Structure</vt:lpstr>
      <vt:lpstr>Contemporary Cache Structure</vt:lpstr>
      <vt:lpstr>PowerPoint Presentation</vt:lpstr>
      <vt:lpstr>PowerPoint Presentation</vt:lpstr>
      <vt:lpstr>Elements of cache design</vt:lpstr>
      <vt:lpstr>Elements of cache design</vt:lpstr>
      <vt:lpstr>PowerPoint Presentation</vt:lpstr>
      <vt:lpstr>Elements of cache design</vt:lpstr>
      <vt:lpstr>Elements of cache design</vt:lpstr>
      <vt:lpstr>Elements of cache design</vt:lpstr>
      <vt:lpstr>Elements of cache design</vt:lpstr>
      <vt:lpstr>Direct Memory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Cache Mapping</vt:lpstr>
      <vt:lpstr>Associative Mapping</vt:lpstr>
      <vt:lpstr>PowerPoint Presentation</vt:lpstr>
      <vt:lpstr>Hardware Implementation</vt:lpstr>
      <vt:lpstr>PowerPoint Presentation</vt:lpstr>
      <vt:lpstr>PowerPoint Presentation</vt:lpstr>
      <vt:lpstr>PowerPoint Presentation</vt:lpstr>
      <vt:lpstr>Set Associative</vt:lpstr>
      <vt:lpstr>PowerPoint Presentation</vt:lpstr>
      <vt:lpstr>PowerPoint Presentation</vt:lpstr>
      <vt:lpstr>Where does a particular block resides?</vt:lpstr>
      <vt:lpstr>PowerPoint Presentation</vt:lpstr>
      <vt:lpstr>PowerPoint Presentation</vt:lpstr>
      <vt:lpstr>Replacement Algorithms</vt:lpstr>
      <vt:lpstr>Replacement Algorithms</vt:lpstr>
      <vt:lpstr>Replacement Algorithms</vt:lpstr>
      <vt:lpstr>Replacement Algorithms</vt:lpstr>
      <vt:lpstr>Write Policy</vt:lpstr>
      <vt:lpstr>Write Policy</vt:lpstr>
      <vt:lpstr>Write Policy</vt:lpstr>
      <vt:lpstr>Line size</vt:lpstr>
      <vt:lpstr>Number of caches</vt:lpstr>
      <vt:lpstr>Unified vs Split Caches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Memory</dc:title>
  <dc:creator>92306</dc:creator>
  <cp:lastModifiedBy>Abhishek Kumar</cp:lastModifiedBy>
  <cp:revision>300</cp:revision>
  <cp:lastPrinted>2023-04-17T12:17:54Z</cp:lastPrinted>
  <dcterms:created xsi:type="dcterms:W3CDTF">2023-03-29T03:30:05Z</dcterms:created>
  <dcterms:modified xsi:type="dcterms:W3CDTF">2023-05-21T10:09:11Z</dcterms:modified>
</cp:coreProperties>
</file>